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9" r:id="rId4"/>
    <p:sldId id="266" r:id="rId5"/>
    <p:sldId id="277" r:id="rId6"/>
    <p:sldId id="273" r:id="rId7"/>
    <p:sldId id="274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6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9942231721789"/>
          <c:y val="5.7478213804506129E-2"/>
          <c:w val="0.48688498410916181"/>
          <c:h val="0.82291191520572693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6-4753-A6DC-F4256239A5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B76-4753-A6DC-F4256239A56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76-4753-A6DC-F4256239A5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7A-4FB5-A9AA-F184E9064523}"/>
              </c:ext>
            </c:extLst>
          </c:dPt>
          <c:dLbls>
            <c:dLbl>
              <c:idx val="0"/>
              <c:layout>
                <c:manualLayout>
                  <c:x val="-0.10266765792568018"/>
                  <c:y val="0.133910393781957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76-4753-A6DC-F4256239A561}"/>
                </c:ext>
              </c:extLst>
            </c:dLbl>
            <c:dLbl>
              <c:idx val="1"/>
              <c:layout>
                <c:manualLayout>
                  <c:x val="-8.5351319139714985E-2"/>
                  <c:y val="-0.154798174673984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76-4753-A6DC-F4256239A561}"/>
                </c:ext>
              </c:extLst>
            </c:dLbl>
            <c:dLbl>
              <c:idx val="2"/>
              <c:layout>
                <c:manualLayout>
                  <c:x val="0.12745019411448447"/>
                  <c:y val="1.85188638378320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76-4753-A6DC-F4256239A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Aterro Sanitário</c:v>
                </c:pt>
                <c:pt idx="1">
                  <c:v>Aterro controlado</c:v>
                </c:pt>
                <c:pt idx="2">
                  <c:v>Lixões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621</c:v>
                </c:pt>
                <c:pt idx="1">
                  <c:v>580</c:v>
                </c:pt>
                <c:pt idx="2">
                  <c:v>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6-4753-A6DC-F4256239A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ADFB-D36A-41DE-8AF5-9EB820DAA45E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4920-47F0-491B-9157-CB6EA5FE88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9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77925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150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10092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76840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9150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8056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1958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77073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7243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41440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216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0B52-1AC5-41EA-A866-D4756E0E49C1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F3-39F3-4A53-80C2-8663396BB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9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A464013E-A773-4BA2-8C07-7430A650E6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8239690-D6BE-42CD-8EB7-72EAD74D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8CBEEE6-A3AE-4722-9791-99A7F28B4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68" r="51477"/>
            <a:stretch/>
          </p:blipFill>
          <p:spPr>
            <a:xfrm>
              <a:off x="200024" y="635968"/>
              <a:ext cx="790575" cy="1349363"/>
            </a:xfrm>
            <a:prstGeom prst="rect">
              <a:avLst/>
            </a:prstGeom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75160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>
              <a:latin typeface="Futura LT Light" panose="0200050403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Rejeitos</a:t>
            </a:r>
            <a:r>
              <a:rPr lang="pt-BR" sz="3600" dirty="0">
                <a:latin typeface="Nexa bold" panose="02000000000000000000" pitchFamily="50" charset="0"/>
              </a:rPr>
              <a:t> – Não recicláveis</a:t>
            </a:r>
            <a:endParaRPr lang="pt-BR" sz="3600" dirty="0">
              <a:latin typeface="Nexa light" panose="02000000000000000000" pitchFamily="50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49C8E7-8E5F-40CB-969A-D6CE5EC1D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4"/>
          <a:stretch/>
        </p:blipFill>
        <p:spPr>
          <a:xfrm>
            <a:off x="1437792" y="1505244"/>
            <a:ext cx="9098616" cy="39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51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505244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Papel</a:t>
            </a:r>
          </a:p>
          <a:p>
            <a:pPr marL="0" indent="0">
              <a:buNone/>
            </a:pPr>
            <a:endParaRPr lang="pt-BR" dirty="0">
              <a:latin typeface="Futura LT Light" panose="0200050403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Recicláveis</a:t>
            </a:r>
            <a:endParaRPr lang="pt-BR" sz="4000" dirty="0">
              <a:latin typeface="Nexa light" panose="02000000000000000000" pitchFamily="50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2152DE-313A-4FFF-A369-729FEB4E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65" y="2121817"/>
            <a:ext cx="8486870" cy="36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545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505244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Plástico</a:t>
            </a:r>
          </a:p>
          <a:p>
            <a:pPr marL="0" indent="0">
              <a:buNone/>
            </a:pPr>
            <a:endParaRPr lang="pt-BR" dirty="0">
              <a:latin typeface="Futura LT Light" panose="0200050403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Recicláveis</a:t>
            </a:r>
            <a:endParaRPr lang="pt-BR" sz="4000" dirty="0">
              <a:latin typeface="Nexa light" panose="02000000000000000000" pitchFamily="50" charset="0"/>
            </a:endParaRPr>
          </a:p>
        </p:txBody>
      </p:sp>
      <p:pic>
        <p:nvPicPr>
          <p:cNvPr id="2052" name="Picture 4" descr="História da sacola plástica começa com preservação - Loren's Suportes">
            <a:extLst>
              <a:ext uri="{FF2B5EF4-FFF2-40B4-BE49-F238E27FC236}">
                <a16:creationId xmlns:a16="http://schemas.microsoft.com/office/drawing/2014/main" id="{C6C65752-D689-4D3F-9978-076CEEFA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94" y="2093111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0D2F972-7402-4EDD-91F0-DD495FE2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109" y="510692"/>
            <a:ext cx="3297491" cy="28682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A27AB9-4D29-4183-AD73-87AE30C0A784}"/>
              </a:ext>
            </a:extLst>
          </p:cNvPr>
          <p:cNvSpPr txBox="1"/>
          <p:nvPr/>
        </p:nvSpPr>
        <p:spPr>
          <a:xfrm>
            <a:off x="620400" y="2384433"/>
            <a:ext cx="3761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Futura LT Light" panose="02000504030000020003" pitchFamily="2" charset="0"/>
              </a:rPr>
              <a:t>Plástico filme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Futura LT Light" panose="02000504030000020003" pitchFamily="2" charset="0"/>
              </a:rPr>
              <a:t>Potes de plástico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Futura LT Light" panose="02000504030000020003" pitchFamily="2" charset="0"/>
              </a:rPr>
              <a:t>Plástico grosso de embalagens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Futura LT Light" panose="02000504030000020003" pitchFamily="2" charset="0"/>
              </a:rPr>
              <a:t>Brinquedos</a:t>
            </a:r>
          </a:p>
        </p:txBody>
      </p:sp>
      <p:pic>
        <p:nvPicPr>
          <p:cNvPr id="2056" name="Picture 8" descr="Shake Brownie(Milk shake com farofa de brownie) – Foto de Mellows, São  Paulo - Tripadvisor">
            <a:extLst>
              <a:ext uri="{FF2B5EF4-FFF2-40B4-BE49-F238E27FC236}">
                <a16:creationId xmlns:a16="http://schemas.microsoft.com/office/drawing/2014/main" id="{E0B1B0C7-30D2-4AB3-BA75-DCB738CD4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/>
          <a:stretch/>
        </p:blipFill>
        <p:spPr bwMode="auto">
          <a:xfrm>
            <a:off x="8274109" y="3927518"/>
            <a:ext cx="3429000" cy="24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392FCA2-E4AB-430B-88EF-F9ACFD36A49F}"/>
              </a:ext>
            </a:extLst>
          </p:cNvPr>
          <p:cNvSpPr/>
          <p:nvPr/>
        </p:nvSpPr>
        <p:spPr>
          <a:xfrm>
            <a:off x="8274110" y="3553056"/>
            <a:ext cx="3297490" cy="31687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333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505244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Metal</a:t>
            </a:r>
          </a:p>
          <a:p>
            <a:pPr marL="0" indent="0">
              <a:buNone/>
            </a:pPr>
            <a:r>
              <a:rPr lang="pt-BR" dirty="0">
                <a:latin typeface="Futura LT Light" panose="02000504030000020003" pitchFamily="2" charset="0"/>
              </a:rPr>
              <a:t>Latas de alumínio</a:t>
            </a:r>
          </a:p>
          <a:p>
            <a:pPr marL="0" indent="0">
              <a:buNone/>
            </a:pPr>
            <a:r>
              <a:rPr lang="pt-BR" dirty="0">
                <a:latin typeface="Futura LT Light" panose="02000504030000020003" pitchFamily="2" charset="0"/>
              </a:rPr>
              <a:t>Ferro</a:t>
            </a:r>
          </a:p>
          <a:p>
            <a:pPr marL="0" indent="0">
              <a:buNone/>
            </a:pPr>
            <a:endParaRPr lang="pt-BR" dirty="0">
              <a:latin typeface="Futura LT Light" panose="0200050403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Recicláveis</a:t>
            </a:r>
            <a:endParaRPr lang="pt-BR" sz="4000" dirty="0">
              <a:latin typeface="Nexa light" panose="02000000000000000000" pitchFamily="50" charset="0"/>
            </a:endParaRPr>
          </a:p>
        </p:txBody>
      </p:sp>
      <p:pic>
        <p:nvPicPr>
          <p:cNvPr id="3076" name="Picture 4" descr="LATAS DE BEBIDAS E ALIMENTOS - Portal Embalagens de Alumínio">
            <a:extLst>
              <a:ext uri="{FF2B5EF4-FFF2-40B4-BE49-F238E27FC236}">
                <a16:creationId xmlns:a16="http://schemas.microsoft.com/office/drawing/2014/main" id="{F8A213F3-5B14-427F-A842-7C099834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1102308"/>
            <a:ext cx="48768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8753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latin typeface="Nexa Light" panose="02000000000000000000" pitchFamily="50" charset="0"/>
              </a:rPr>
              <a:t>Sacos plásticos ou contentor</a:t>
            </a:r>
          </a:p>
          <a:p>
            <a:r>
              <a:rPr lang="pt-BR" sz="4000" dirty="0">
                <a:latin typeface="Nexa Light" panose="02000000000000000000" pitchFamily="50" charset="0"/>
              </a:rPr>
              <a:t>Área coberta</a:t>
            </a:r>
          </a:p>
          <a:p>
            <a:r>
              <a:rPr lang="pt-BR" sz="4000" dirty="0">
                <a:latin typeface="Nexa Light" panose="02000000000000000000" pitchFamily="50" charset="0"/>
              </a:rPr>
              <a:t>Não misturar com resíduo comum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Nexa light" panose="020000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6D1D175-C51E-44FC-9AEC-96A8C16577C7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Destino Final e Armazenamento</a:t>
            </a:r>
            <a:endParaRPr lang="pt-BR" sz="4000" dirty="0"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997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E541D-52FC-4DC2-91F4-BA1E705D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909" y="5215125"/>
            <a:ext cx="7092181" cy="9676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200" dirty="0">
                <a:latin typeface="Futura Bk BT" panose="020B0502020204020303" pitchFamily="34" charset="0"/>
              </a:rPr>
              <a:t>contato@hlsolucoesambientais.com.br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 dirty="0">
                <a:latin typeface="Futura Bk BT" panose="020B0502020204020303" pitchFamily="34" charset="0"/>
              </a:rPr>
              <a:t>(85) 3393.8392    (85) 99265.0382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F31D3F-50C1-4953-B3F5-E01175D461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4018" y="5482552"/>
            <a:ext cx="1494130" cy="1136220"/>
          </a:xfrm>
          <a:prstGeom prst="rect">
            <a:avLst/>
          </a:prstGeom>
        </p:spPr>
      </p:pic>
      <p:pic>
        <p:nvPicPr>
          <p:cNvPr id="4" name="Imagem 3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490DFB74-8A07-48B0-B7DE-A5126643A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6" y="851501"/>
            <a:ext cx="4694106" cy="447015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A60C76-CB7B-490C-B350-D41732AA5B9B}"/>
              </a:ext>
            </a:extLst>
          </p:cNvPr>
          <p:cNvSpPr txBox="1"/>
          <p:nvPr/>
        </p:nvSpPr>
        <p:spPr>
          <a:xfrm>
            <a:off x="6057260" y="2424856"/>
            <a:ext cx="5133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Nexa Bold" panose="02000000000000000000" pitchFamily="50" charset="0"/>
              </a:rPr>
              <a:t>Maria Deiliane</a:t>
            </a:r>
          </a:p>
          <a:p>
            <a:pPr algn="ctr"/>
            <a:r>
              <a:rPr lang="pt-BR" sz="4000" dirty="0" err="1">
                <a:latin typeface="Nexa Bold" panose="02000000000000000000" pitchFamily="50" charset="0"/>
              </a:rPr>
              <a:t>Depart</a:t>
            </a:r>
            <a:r>
              <a:rPr lang="pt-BR" sz="4000" dirty="0">
                <a:latin typeface="Nexa Bold" panose="02000000000000000000" pitchFamily="50" charset="0"/>
              </a:rPr>
              <a:t>. Regulatório</a:t>
            </a:r>
          </a:p>
        </p:txBody>
      </p:sp>
    </p:spTree>
    <p:extLst>
      <p:ext uri="{BB962C8B-B14F-4D97-AF65-F5344CB8AC3E}">
        <p14:creationId xmlns:p14="http://schemas.microsoft.com/office/powerpoint/2010/main" val="27547475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199" y="667658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latin typeface="Nexa bold" panose="02000000000000000000" pitchFamily="50" charset="0"/>
              </a:rPr>
              <a:t>É Resíduo, não Lixo</a:t>
            </a:r>
            <a:endParaRPr lang="pt-BR" sz="3600" dirty="0">
              <a:latin typeface="Nexa light" panose="02000000000000000000" pitchFamily="50" charset="0"/>
            </a:endParaRPr>
          </a:p>
        </p:txBody>
      </p:sp>
      <p:pic>
        <p:nvPicPr>
          <p:cNvPr id="6146" name="Picture 2" descr="Resíduo x lixo. Ué, tem diferença? - Ciclo Orgânico">
            <a:extLst>
              <a:ext uri="{FF2B5EF4-FFF2-40B4-BE49-F238E27FC236}">
                <a16:creationId xmlns:a16="http://schemas.microsoft.com/office/drawing/2014/main" id="{C9EE85D3-38C3-4527-9C35-F9FA22A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54" y="1567948"/>
            <a:ext cx="5976689" cy="44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769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latin typeface="Nexa Light" panose="02000000000000000000" pitchFamily="50" charset="0"/>
              </a:rPr>
              <a:t>Diminuição do uso de energia;</a:t>
            </a:r>
          </a:p>
          <a:p>
            <a:r>
              <a:rPr lang="pt-BR" sz="4000" dirty="0">
                <a:latin typeface="Nexa Light" panose="02000000000000000000" pitchFamily="50" charset="0"/>
              </a:rPr>
              <a:t>Diminuição do consumo de água;</a:t>
            </a:r>
          </a:p>
          <a:p>
            <a:r>
              <a:rPr lang="pt-BR" sz="4000" dirty="0">
                <a:latin typeface="Nexa Light" panose="02000000000000000000" pitchFamily="50" charset="0"/>
              </a:rPr>
              <a:t>Menor extração de matéria prima;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Nexa bold" panose="02000000000000000000" pitchFamily="50" charset="0"/>
              </a:rPr>
              <a:t>Por que </a:t>
            </a:r>
            <a:r>
              <a:rPr lang="pt-BR" sz="4000" dirty="0">
                <a:latin typeface="Nexa bold" panose="02000000000000000000" pitchFamily="50" charset="0"/>
              </a:rPr>
              <a:t>reciclar</a:t>
            </a:r>
            <a:r>
              <a:rPr lang="pt-BR" sz="3600" dirty="0">
                <a:latin typeface="Nexa bold" panose="02000000000000000000" pitchFamily="50" charset="0"/>
              </a:rPr>
              <a:t>?</a:t>
            </a:r>
            <a:endParaRPr lang="pt-BR" sz="3600" dirty="0"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83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Todo gerador é responsável pelo resíduo que gera, principalmente os grandes geradores.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PLANO NACIONAL DE RESÍDUOS SÓLIDOS - PNRS</a:t>
            </a:r>
            <a:endParaRPr lang="pt-BR" sz="4000" dirty="0"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689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739725" y="1505244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4000" dirty="0">
                <a:latin typeface="Nexa Light" panose="02000000000000000000" pitchFamily="50" charset="0"/>
              </a:rPr>
              <a:t> Apenas 7% é reciclado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4000" dirty="0">
              <a:latin typeface="Nexa Light" panose="020000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Resíduos e Destinação no Brasil</a:t>
            </a:r>
            <a:endParaRPr lang="pt-BR" sz="4000" dirty="0">
              <a:latin typeface="Nexa light" panose="02000000000000000000" pitchFamily="50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731950-3699-4988-AAAA-2CD3915C9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78598"/>
              </p:ext>
            </p:extLst>
          </p:nvPr>
        </p:nvGraphicFramePr>
        <p:xfrm>
          <a:off x="2353726" y="2000460"/>
          <a:ext cx="7069797" cy="418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E2A3EFB4-546B-46D5-A4A2-E54B0A351845}"/>
              </a:ext>
            </a:extLst>
          </p:cNvPr>
          <p:cNvSpPr txBox="1"/>
          <p:nvPr/>
        </p:nvSpPr>
        <p:spPr>
          <a:xfrm>
            <a:off x="4861682" y="6183384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Futura LT Light" panose="02000504030000020003" pitchFamily="2" charset="0"/>
              </a:rPr>
              <a:t>Fonte: SNIS 2019</a:t>
            </a:r>
          </a:p>
        </p:txBody>
      </p:sp>
    </p:spTree>
    <p:extLst>
      <p:ext uri="{BB962C8B-B14F-4D97-AF65-F5344CB8AC3E}">
        <p14:creationId xmlns:p14="http://schemas.microsoft.com/office/powerpoint/2010/main" val="253373378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455449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dirty="0">
                <a:latin typeface="Nexa Light" panose="02000000000000000000" pitchFamily="50" charset="0"/>
              </a:rPr>
              <a:t>Cadeia Fechada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Nexa bold" panose="02000000000000000000" pitchFamily="50" charset="0"/>
              </a:rPr>
              <a:t>Cadeia </a:t>
            </a:r>
            <a:r>
              <a:rPr lang="pt-BR" sz="4000" dirty="0">
                <a:latin typeface="Nexa bold" panose="02000000000000000000" pitchFamily="50" charset="0"/>
              </a:rPr>
              <a:t>Aberta</a:t>
            </a:r>
            <a:r>
              <a:rPr lang="pt-BR" sz="3600" dirty="0">
                <a:latin typeface="Nexa bold" panose="02000000000000000000" pitchFamily="50" charset="0"/>
              </a:rPr>
              <a:t> e Fechada</a:t>
            </a:r>
            <a:endParaRPr lang="pt-BR" sz="3600" dirty="0">
              <a:latin typeface="Nexa light" panose="02000000000000000000" pitchFamily="50" charset="0"/>
            </a:endParaRPr>
          </a:p>
        </p:txBody>
      </p:sp>
      <p:pic>
        <p:nvPicPr>
          <p:cNvPr id="4098" name="Picture 2" descr="Você conhece as cores da Coleta Seletiva? - TNA Plast">
            <a:extLst>
              <a:ext uri="{FF2B5EF4-FFF2-40B4-BE49-F238E27FC236}">
                <a16:creationId xmlns:a16="http://schemas.microsoft.com/office/drawing/2014/main" id="{12CED1BE-4866-434A-BB4B-7488371C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5475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9813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505244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dirty="0">
                <a:latin typeface="Nexa Light" panose="02000000000000000000" pitchFamily="50" charset="0"/>
              </a:rPr>
              <a:t>Cadeia Aberta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Nexa bold" panose="02000000000000000000" pitchFamily="50" charset="0"/>
              </a:rPr>
              <a:t>Cadeia Aberta e Fechada</a:t>
            </a:r>
            <a:endParaRPr lang="pt-BR" sz="3600" dirty="0">
              <a:latin typeface="Nexa light" panose="02000000000000000000" pitchFamily="50" charset="0"/>
            </a:endParaRPr>
          </a:p>
        </p:txBody>
      </p:sp>
      <p:pic>
        <p:nvPicPr>
          <p:cNvPr id="5122" name="Picture 2" descr="Coleta seletiva do lixo - ECOnservar">
            <a:extLst>
              <a:ext uri="{FF2B5EF4-FFF2-40B4-BE49-F238E27FC236}">
                <a16:creationId xmlns:a16="http://schemas.microsoft.com/office/drawing/2014/main" id="{106E3E61-08A3-4F68-A5E6-722BF40B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66" y="2080293"/>
            <a:ext cx="5901667" cy="42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1142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Sacos vermelhos – Reciclável</a:t>
            </a:r>
          </a:p>
          <a:p>
            <a:pPr marL="0" indent="0">
              <a:buNone/>
            </a:pPr>
            <a:endParaRPr lang="pt-BR" sz="4000" dirty="0">
              <a:latin typeface="Nexa Light" panose="02000000000000000000" pitchFamily="50" charset="0"/>
            </a:endParaRPr>
          </a:p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Sacos pretos – Não-recicláveis</a:t>
            </a:r>
          </a:p>
        </p:txBody>
      </p:sp>
      <p:pic>
        <p:nvPicPr>
          <p:cNvPr id="1026" name="Picture 2" descr="SACO DE LIXO 100 L - 10 M VERMELHO C/ 100 UNIDS - Megalimpo">
            <a:extLst>
              <a:ext uri="{FF2B5EF4-FFF2-40B4-BE49-F238E27FC236}">
                <a16:creationId xmlns:a16="http://schemas.microsoft.com/office/drawing/2014/main" id="{9C94BEB3-071C-47F0-BACC-712702B5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2571"/>
          <a:stretch/>
        </p:blipFill>
        <p:spPr bwMode="auto">
          <a:xfrm>
            <a:off x="8792030" y="712956"/>
            <a:ext cx="2750370" cy="30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2EC687-4D9E-4566-BECF-3176FED8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29" y="3179988"/>
            <a:ext cx="3312886" cy="33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B4979FD8-00A1-4566-8008-44A75F59BC7A}"/>
              </a:ext>
            </a:extLst>
          </p:cNvPr>
          <p:cNvCxnSpPr/>
          <p:nvPr/>
        </p:nvCxnSpPr>
        <p:spPr>
          <a:xfrm>
            <a:off x="3672114" y="2340474"/>
            <a:ext cx="5413829" cy="414563"/>
          </a:xfrm>
          <a:prstGeom prst="bentConnector3">
            <a:avLst>
              <a:gd name="adj1" fmla="val 62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B48DB74B-CAED-4CF0-94C8-443310141604}"/>
              </a:ext>
            </a:extLst>
          </p:cNvPr>
          <p:cNvCxnSpPr>
            <a:cxnSpLocks/>
          </p:cNvCxnSpPr>
          <p:nvPr/>
        </p:nvCxnSpPr>
        <p:spPr>
          <a:xfrm>
            <a:off x="3672113" y="3764994"/>
            <a:ext cx="5556293" cy="1457075"/>
          </a:xfrm>
          <a:prstGeom prst="bentConnector3">
            <a:avLst>
              <a:gd name="adj1" fmla="val 88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Identificação</a:t>
            </a:r>
            <a:r>
              <a:rPr lang="pt-BR" sz="3600" dirty="0">
                <a:latin typeface="Nexa bold" panose="02000000000000000000" pitchFamily="50" charset="0"/>
              </a:rPr>
              <a:t> de coletor no Shopping Eusébio</a:t>
            </a:r>
            <a:endParaRPr lang="pt-BR" sz="3600" dirty="0"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7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99F933F-20A5-4E68-AE08-25A2427E0D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97800" cy="394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latin typeface="Nexa Light" panose="02000000000000000000" pitchFamily="50" charset="0"/>
              </a:rPr>
              <a:t>O que deve ser analisado?</a:t>
            </a:r>
          </a:p>
          <a:p>
            <a:r>
              <a:rPr lang="pt-BR" dirty="0">
                <a:latin typeface="Futura LT Light" panose="02000504030000020003" pitchFamily="2" charset="0"/>
              </a:rPr>
              <a:t>Material contaminado com comida</a:t>
            </a:r>
          </a:p>
          <a:p>
            <a:r>
              <a:rPr lang="pt-BR" dirty="0">
                <a:latin typeface="Futura LT Light" panose="02000504030000020003" pitchFamily="2" charset="0"/>
              </a:rPr>
              <a:t>Derrame qualquer líquido que esteja nas latinhas</a:t>
            </a:r>
          </a:p>
          <a:p>
            <a:r>
              <a:rPr lang="pt-BR" dirty="0">
                <a:latin typeface="Futura LT Light" panose="02000504030000020003" pitchFamily="2" charset="0"/>
              </a:rPr>
              <a:t>Resíduo orgânico deve ser retirado dos sacos</a:t>
            </a:r>
          </a:p>
          <a:p>
            <a:r>
              <a:rPr lang="pt-BR" dirty="0">
                <a:latin typeface="Futura LT Light" panose="02000504030000020003" pitchFamily="2" charset="0"/>
              </a:rPr>
              <a:t>Alguns materiais como algodão, vidro, bituca de cigarro, fita adesiva, esponjas e isopor não são recicláveis.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5FABA-18BB-4C6B-84FF-3CB6088C89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4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Nexa bold" panose="02000000000000000000" pitchFamily="50" charset="0"/>
              </a:rPr>
              <a:t>Separação no abrigo de resíduos</a:t>
            </a:r>
            <a:endParaRPr lang="pt-BR" sz="4000" dirty="0">
              <a:latin typeface="Nexa light" panose="02000000000000000000" pitchFamily="50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2BAF7C2-41CD-45C6-8EC2-F224F28ED62D}"/>
              </a:ext>
            </a:extLst>
          </p:cNvPr>
          <p:cNvCxnSpPr/>
          <p:nvPr/>
        </p:nvCxnSpPr>
        <p:spPr>
          <a:xfrm>
            <a:off x="6611815" y="2743200"/>
            <a:ext cx="8440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BF127721-7AA5-40FD-8F34-08C53DBBBC2F}"/>
              </a:ext>
            </a:extLst>
          </p:cNvPr>
          <p:cNvSpPr/>
          <p:nvPr/>
        </p:nvSpPr>
        <p:spPr>
          <a:xfrm>
            <a:off x="7751298" y="2405575"/>
            <a:ext cx="647114" cy="675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930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697</TotalTime>
  <Words>201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Futura Bk BT</vt:lpstr>
      <vt:lpstr>Futura LT Light</vt:lpstr>
      <vt:lpstr>Nexa bold</vt:lpstr>
      <vt:lpstr>Nexa bold</vt:lpstr>
      <vt:lpstr>Nexa Light</vt:lpstr>
      <vt:lpstr>Nexa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Melo</dc:creator>
  <cp:lastModifiedBy>Maria Deiliane Lira Mota</cp:lastModifiedBy>
  <cp:revision>50</cp:revision>
  <dcterms:created xsi:type="dcterms:W3CDTF">2020-05-21T20:40:22Z</dcterms:created>
  <dcterms:modified xsi:type="dcterms:W3CDTF">2021-05-26T20:09:31Z</dcterms:modified>
</cp:coreProperties>
</file>